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2"/>
  </p:sldMasterIdLst>
  <p:notesMasterIdLst>
    <p:notesMasterId r:id="rId12"/>
  </p:notesMasterIdLst>
  <p:handoutMasterIdLst>
    <p:handoutMasterId r:id="rId13"/>
  </p:handoutMasterIdLst>
  <p:sldIdLst>
    <p:sldId id="256" r:id="rId3"/>
    <p:sldId id="278" r:id="rId4"/>
    <p:sldId id="260" r:id="rId5"/>
    <p:sldId id="274" r:id="rId6"/>
    <p:sldId id="279" r:id="rId7"/>
    <p:sldId id="275" r:id="rId8"/>
    <p:sldId id="277" r:id="rId9"/>
    <p:sldId id="273" r:id="rId10"/>
    <p:sldId id="276" r:id="rId11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003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722" autoAdjust="0"/>
    <p:restoredTop sz="94629"/>
  </p:normalViewPr>
  <p:slideViewPr>
    <p:cSldViewPr>
      <p:cViewPr varScale="1">
        <p:scale>
          <a:sx n="98" d="100"/>
          <a:sy n="98" d="100"/>
        </p:scale>
        <p:origin x="96" y="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316"/>
    </p:cViewPr>
  </p:sorterViewPr>
  <p:notesViewPr>
    <p:cSldViewPr>
      <p:cViewPr>
        <p:scale>
          <a:sx n="51" d="100"/>
          <a:sy n="51" d="100"/>
        </p:scale>
        <p:origin x="2688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r>
              <a:rPr lang="en-US" smtClean="0"/>
              <a:t>SAA Research Forum 2020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r>
              <a:rPr lang="en-US" smtClean="0"/>
              <a:t>8/5/2020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US" smtClean="0"/>
              <a:t>CORDA Briefing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101E315-5746-46F1-8090-2ACED6CB6B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390557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r>
              <a:rPr lang="en-US" smtClean="0"/>
              <a:t>SAA Research Forum 2020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r>
              <a:rPr lang="en-US" smtClean="0"/>
              <a:t>8/5/2020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r>
              <a:rPr lang="en-US" smtClean="0"/>
              <a:t>CORDA Briefing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ADB00A38-39F3-4B04-9990-9B75D237C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3611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Thank you for the opportunity to speak to the Research Forum this year in what I hope will be a timely and relevant briefing, and one that might  be a little provocative too.</a:t>
            </a:r>
          </a:p>
          <a:p>
            <a:endParaRPr lang="en-US" dirty="0"/>
          </a:p>
          <a:p>
            <a:r>
              <a:rPr lang="en-US" dirty="0" smtClean="0"/>
              <a:t>I am Paul Conway – this is my 6</a:t>
            </a:r>
            <a:r>
              <a:rPr lang="en-US" baseline="30000" dirty="0" smtClean="0"/>
              <a:t>th</a:t>
            </a:r>
            <a:r>
              <a:rPr lang="en-US" dirty="0" smtClean="0"/>
              <a:t> Research Forum talk or poster.  I am also the new co-chair of the brand new SAA Committee on Research, Data, and Evaluation.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00A38-39F3-4B04-9990-9B75D237C639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8/5/2020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CORDA Briefing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SAA Research Forum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647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for wont of trying.</a:t>
            </a:r>
          </a:p>
          <a:p>
            <a:endParaRPr lang="en-US" dirty="0"/>
          </a:p>
          <a:p>
            <a:r>
              <a:rPr lang="en-US" dirty="0" smtClean="0"/>
              <a:t>CGAP – planning for the profession.  Three waves of research agendas.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00A38-39F3-4B04-9990-9B75D237C639}" type="slidenum">
              <a:rPr lang="en-US" smtClean="0"/>
              <a:t>3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8/5/2020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CORDA Briefing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SAA Research Forum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79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00A38-39F3-4B04-9990-9B75D237C639}" type="slidenum">
              <a:rPr lang="en-US" smtClean="0"/>
              <a:t>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8/5/2020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CORDA Briefing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SAA Research Forum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3157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B00A38-39F3-4B04-9990-9B75D237C639}" type="slidenum">
              <a:rPr lang="en-US" smtClean="0"/>
              <a:t>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8/5/2020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CORDA Briefing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SAA Research Forum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42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60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8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9958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943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4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5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6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9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0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2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5 August 2020</a:t>
            </a: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corda@archivists.org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E4F8B3D-A696-478D-8038-49688F087C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corda@archivists.org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1B7CDC8-22D9-47A1-8BD0-D87EFD9FEAD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76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corda@archivists.org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493583D-3B3D-4315-AC2A-03A0CFD668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963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corda@archivists.org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279986-1779-44EA-93BE-1279814C2A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950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corda@archivists.org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01E79A-FD38-46E9-896A-B63A48273B2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3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corda@archivists.org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7754778-D213-41CF-AFC0-C7AFA3F6BCF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41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corda@archivists.org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795E7D-F96D-475B-A000-BAD8AAE6D14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3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corda@archivists.org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35A7C6A-3CDE-4C63-B857-FD119403A0D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047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corda@archivists.org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07AB847-E558-4463-A806-438FD6E2CE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corda@archivists.org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698579B-0ACB-4914-9928-E7C7C1100B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51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corda@archivists.org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969DDED-B46B-42E5-9739-E57DADB07C3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045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2000"/>
            </a:lvl1pPr>
          </a:lstStyle>
          <a:p>
            <a:r>
              <a:rPr lang="en-US" dirty="0" smtClean="0"/>
              <a:t>corda@archivists.org</a:t>
            </a:r>
            <a:endParaRPr lang="en-US" dirty="0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1C1A83E3-B4DB-4141-BBAF-3CCB4DB0F00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8947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r>
              <a:rPr lang="en-US" smtClean="0"/>
              <a:t>5 August 2020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18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archivists.org/groups/committee-on-research-data-and-assessmen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2.archivists.org/sites/all/files/1118-IV-A-TF-CORDE_0.pdf" TargetMode="External"/><Relationship Id="rId3" Type="http://schemas.openxmlformats.org/officeDocument/2006/relationships/hyperlink" Target="https://www2.archivists.org/node/21118" TargetMode="External"/><Relationship Id="rId7" Type="http://schemas.openxmlformats.org/officeDocument/2006/relationships/hyperlink" Target="https://library.oapen.org/handle/20.500.12657/31429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2.archivists.org/groups/standards-committee/guidelines-for-evaluation-of-archival-institutions" TargetMode="External"/><Relationship Id="rId5" Type="http://schemas.openxmlformats.org/officeDocument/2006/relationships/hyperlink" Target="https://www2.archivists.org/sites/all/files/ArchivesAssessPlanWkbkAug2010.pdf" TargetMode="External"/><Relationship Id="rId4" Type="http://schemas.openxmlformats.org/officeDocument/2006/relationships/hyperlink" Target="https://doi.org/10.17723/aarc.51.1-2.07354605rx7ll465" TargetMode="External"/><Relationship Id="rId9" Type="http://schemas.openxmlformats.org/officeDocument/2006/relationships/hyperlink" Target="https://www2.archivists.org/governance/handbook/section7/groups/Research-Data-Assessment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2.archivists.org/groups/committee-on-research-data-and-assessment" TargetMode="External"/><Relationship Id="rId2" Type="http://schemas.openxmlformats.org/officeDocument/2006/relationships/hyperlink" Target="mailto:corda@archivists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276" y="2743200"/>
            <a:ext cx="6485324" cy="1295400"/>
          </a:xfrm>
        </p:spPr>
        <p:txBody>
          <a:bodyPr/>
          <a:lstStyle/>
          <a:p>
            <a:r>
              <a:rPr lang="en-US" sz="4000" dirty="0" smtClean="0"/>
              <a:t>SAA Research Forum 2020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4267200"/>
            <a:ext cx="6477000" cy="1143000"/>
          </a:xfrm>
        </p:spPr>
        <p:txBody>
          <a:bodyPr/>
          <a:lstStyle/>
          <a:p>
            <a:r>
              <a:rPr lang="en-US" sz="3200" dirty="0" smtClean="0"/>
              <a:t>Archival Research: Past &amp; Future</a:t>
            </a:r>
            <a:endParaRPr lang="en-US" sz="3200" dirty="0"/>
          </a:p>
          <a:p>
            <a:r>
              <a:rPr lang="en-US" sz="1800" dirty="0" smtClean="0"/>
              <a:t>Paul </a:t>
            </a:r>
            <a:r>
              <a:rPr lang="en-US" sz="1800" dirty="0"/>
              <a:t>Conway, University of </a:t>
            </a:r>
            <a:r>
              <a:rPr lang="en-US" sz="1800" dirty="0" smtClean="0"/>
              <a:t>Michigan School of Information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5616102"/>
            <a:ext cx="81337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CORDA microsite: </a:t>
            </a:r>
            <a:r>
              <a:rPr lang="en-US" sz="1400" dirty="0" smtClean="0">
                <a:hlinkClick r:id="rId3"/>
              </a:rPr>
              <a:t>https</a:t>
            </a:r>
            <a:r>
              <a:rPr lang="en-US" sz="1400" dirty="0">
                <a:hlinkClick r:id="rId3"/>
              </a:rPr>
              <a:t>://</a:t>
            </a:r>
            <a:r>
              <a:rPr lang="en-US" sz="1400" dirty="0" smtClean="0">
                <a:hlinkClick r:id="rId3"/>
              </a:rPr>
              <a:t>www2.archivists.org/groups/committee-on-research-data-and-assessment</a:t>
            </a:r>
            <a:r>
              <a:rPr lang="en-US" sz="1400" dirty="0" smtClean="0"/>
              <a:t>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1402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of brief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Historical context </a:t>
            </a:r>
            <a:r>
              <a:rPr lang="en-US" dirty="0"/>
              <a:t>of </a:t>
            </a:r>
            <a:r>
              <a:rPr lang="en-US" dirty="0" smtClean="0"/>
              <a:t>archival research </a:t>
            </a:r>
            <a:r>
              <a:rPr lang="en-US" dirty="0"/>
              <a:t>and </a:t>
            </a:r>
            <a:r>
              <a:rPr lang="en-US" dirty="0" smtClean="0"/>
              <a:t>evaluation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CORDA priority </a:t>
            </a:r>
            <a:r>
              <a:rPr lang="en-US" dirty="0"/>
              <a:t>a</a:t>
            </a:r>
            <a:r>
              <a:rPr lang="en-US" dirty="0" smtClean="0"/>
              <a:t>ctivities 2020-2021</a:t>
            </a:r>
          </a:p>
          <a:p>
            <a:endParaRPr lang="en-US" dirty="0"/>
          </a:p>
          <a:p>
            <a:r>
              <a:rPr lang="en-US" dirty="0"/>
              <a:t>CORDA membership 2020-2021</a:t>
            </a:r>
          </a:p>
          <a:p>
            <a:endParaRPr lang="en-US" dirty="0"/>
          </a:p>
          <a:p>
            <a:r>
              <a:rPr lang="en-US" dirty="0" smtClean="0"/>
              <a:t>Thinking about hosting and gathering datasets</a:t>
            </a:r>
          </a:p>
          <a:p>
            <a:endParaRPr lang="en-US" dirty="0"/>
          </a:p>
          <a:p>
            <a:r>
              <a:rPr lang="en-US" dirty="0" smtClean="0"/>
              <a:t>Where all this is going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corda@archivists.org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279986-1779-44EA-93BE-1279814C2A7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dirty="0" smtClean="0"/>
              <a:t>5 August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7575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Waves </a:t>
            </a:r>
            <a:r>
              <a:rPr lang="en-US" dirty="0" smtClean="0"/>
              <a:t>of Research &amp;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0558"/>
            <a:ext cx="8229600" cy="4873625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Evaluating archival institutions </a:t>
            </a:r>
            <a:r>
              <a:rPr lang="en-US" sz="2200" dirty="0" smtClean="0"/>
              <a:t>– </a:t>
            </a:r>
            <a:r>
              <a:rPr lang="en-US" sz="2200" dirty="0" smtClean="0"/>
              <a:t>1980-1992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Certifying the competence of archivists – 1989 to present</a:t>
            </a:r>
            <a:endParaRPr lang="en-US" sz="22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200" dirty="0" smtClean="0"/>
              <a:t>Guiding graduate </a:t>
            </a:r>
            <a:r>
              <a:rPr lang="en-US" sz="2200" dirty="0"/>
              <a:t>a</a:t>
            </a:r>
            <a:r>
              <a:rPr lang="en-US" sz="2200" dirty="0" smtClean="0"/>
              <a:t>rchival </a:t>
            </a:r>
            <a:r>
              <a:rPr lang="en-US" sz="2200" dirty="0"/>
              <a:t>e</a:t>
            </a:r>
            <a:r>
              <a:rPr lang="en-US" sz="2200" dirty="0" smtClean="0"/>
              <a:t>ducation – 1939 (1988)  to present</a:t>
            </a:r>
            <a:endParaRPr lang="en-US" sz="2200" dirty="0" smtClean="0"/>
          </a:p>
          <a:p>
            <a:endParaRPr lang="en-US" dirty="0" smtClean="0"/>
          </a:p>
          <a:p>
            <a:r>
              <a:rPr lang="en-US" sz="2200" dirty="0"/>
              <a:t>Archival Profession Research Agendas – 1986-1991</a:t>
            </a:r>
          </a:p>
          <a:p>
            <a:pPr lvl="1"/>
            <a:r>
              <a:rPr lang="en-US" sz="1600" dirty="0"/>
              <a:t>Appraisal – Richard Cox and Helen Samuels</a:t>
            </a:r>
          </a:p>
          <a:p>
            <a:pPr lvl="1"/>
            <a:r>
              <a:rPr lang="en-US" sz="1600" dirty="0"/>
              <a:t>Management – Paul H. McCarthy</a:t>
            </a:r>
          </a:p>
          <a:p>
            <a:pPr lvl="1"/>
            <a:r>
              <a:rPr lang="en-US" sz="1600" dirty="0"/>
              <a:t>Users and Use – Lawrence </a:t>
            </a:r>
            <a:r>
              <a:rPr lang="en-US" sz="1600" dirty="0" err="1"/>
              <a:t>Dowler</a:t>
            </a:r>
            <a:endParaRPr lang="en-US" sz="1600" dirty="0"/>
          </a:p>
          <a:p>
            <a:pPr lvl="1"/>
            <a:r>
              <a:rPr lang="en-US" sz="1600" dirty="0"/>
              <a:t>Electronic Records – Margaret </a:t>
            </a:r>
            <a:r>
              <a:rPr lang="en-US" sz="1600" dirty="0" err="1"/>
              <a:t>Hedstrom</a:t>
            </a:r>
            <a:endParaRPr lang="en-US" sz="1600" dirty="0"/>
          </a:p>
          <a:p>
            <a:endParaRPr lang="en-US" dirty="0"/>
          </a:p>
          <a:p>
            <a:r>
              <a:rPr lang="en-US" sz="2200" dirty="0" smtClean="0"/>
              <a:t>SAA CORDA (2017- to present)</a:t>
            </a:r>
          </a:p>
          <a:p>
            <a:pPr lvl="1"/>
            <a:r>
              <a:rPr lang="en-US" sz="1600" dirty="0" smtClean="0"/>
              <a:t>Diversity &amp; demographics; Metrics and institutions; Functional needs assessment; Inclusive collaboration; Audience building</a:t>
            </a:r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corda@archivists.org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279986-1779-44EA-93BE-1279814C2A7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0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41E9A-4374-AC4E-9635-69922F7A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CORDA </a:t>
            </a:r>
            <a:r>
              <a:rPr lang="en-US" dirty="0" smtClean="0"/>
              <a:t>Priorities (2020-21)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7C73A0-038D-0540-9881-22F5C1283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1225"/>
          </a:xfrm>
        </p:spPr>
        <p:txBody>
          <a:bodyPr/>
          <a:lstStyle/>
          <a:p>
            <a:r>
              <a:rPr lang="en-US" sz="2000" b="1" dirty="0"/>
              <a:t>Research </a:t>
            </a:r>
            <a:r>
              <a:rPr lang="en-US" sz="2000" b="1" dirty="0" smtClean="0"/>
              <a:t>Priorities</a:t>
            </a:r>
          </a:p>
          <a:p>
            <a:pPr lvl="1"/>
            <a:r>
              <a:rPr lang="en-US" sz="1600" dirty="0" smtClean="0"/>
              <a:t>Retrospective </a:t>
            </a:r>
            <a:r>
              <a:rPr lang="en-US" sz="1600" dirty="0" smtClean="0"/>
              <a:t>assessment of research in the profession</a:t>
            </a:r>
            <a:endParaRPr lang="en-US" sz="1600" dirty="0" smtClean="0"/>
          </a:p>
          <a:p>
            <a:pPr lvl="1"/>
            <a:r>
              <a:rPr lang="en-US" sz="1600" dirty="0" smtClean="0"/>
              <a:t>Support and advocate for n</a:t>
            </a:r>
            <a:r>
              <a:rPr lang="en-US" sz="1600" dirty="0" smtClean="0"/>
              <a:t>ew </a:t>
            </a:r>
            <a:r>
              <a:rPr lang="en-US" sz="1600" dirty="0" smtClean="0"/>
              <a:t>research and evaluation </a:t>
            </a:r>
          </a:p>
          <a:p>
            <a:pPr lvl="1"/>
            <a:r>
              <a:rPr lang="en-US" sz="1600" dirty="0" smtClean="0"/>
              <a:t>Emphasize (bottom-up) community </a:t>
            </a:r>
            <a:r>
              <a:rPr lang="en-US" sz="1600" dirty="0" smtClean="0"/>
              <a:t>based priorities</a:t>
            </a:r>
          </a:p>
          <a:p>
            <a:endParaRPr lang="en-US" sz="2000" b="1" dirty="0"/>
          </a:p>
          <a:p>
            <a:r>
              <a:rPr lang="en-US" sz="2000" b="1" dirty="0" smtClean="0"/>
              <a:t>Centralized repository</a:t>
            </a:r>
          </a:p>
          <a:p>
            <a:pPr lvl="1"/>
            <a:r>
              <a:rPr lang="en-US" sz="1600" dirty="0" smtClean="0"/>
              <a:t>Policies and procedures for documenting, depositing, and using data</a:t>
            </a:r>
          </a:p>
          <a:p>
            <a:pPr lvl="1"/>
            <a:r>
              <a:rPr lang="en-US" sz="1600" dirty="0" smtClean="0"/>
              <a:t>Standardized </a:t>
            </a:r>
            <a:r>
              <a:rPr lang="en-US" sz="1600" dirty="0"/>
              <a:t>Tools for gathering and analyzing data </a:t>
            </a:r>
          </a:p>
          <a:p>
            <a:pPr lvl="1"/>
            <a:endParaRPr lang="en-US" sz="1600" b="1" dirty="0" smtClean="0"/>
          </a:p>
          <a:p>
            <a:r>
              <a:rPr lang="en-US" sz="2000" b="1" dirty="0" smtClean="0"/>
              <a:t>Training</a:t>
            </a:r>
            <a:r>
              <a:rPr lang="en-US" sz="2000" dirty="0" smtClean="0"/>
              <a:t> </a:t>
            </a:r>
            <a:r>
              <a:rPr lang="en-US" sz="2000" b="1" dirty="0" smtClean="0"/>
              <a:t>and education</a:t>
            </a:r>
          </a:p>
          <a:p>
            <a:pPr lvl="1"/>
            <a:r>
              <a:rPr lang="en-US" sz="1600" dirty="0" smtClean="0"/>
              <a:t>Workshops, webinars, resource guides</a:t>
            </a:r>
          </a:p>
          <a:p>
            <a:pPr lvl="1"/>
            <a:r>
              <a:rPr lang="en-US" sz="1600" dirty="0"/>
              <a:t>G</a:t>
            </a:r>
            <a:r>
              <a:rPr lang="en-US" sz="1600" dirty="0" smtClean="0"/>
              <a:t>athering</a:t>
            </a:r>
            <a:r>
              <a:rPr lang="en-US" sz="1600" dirty="0"/>
              <a:t>, analyzing, </a:t>
            </a:r>
            <a:r>
              <a:rPr lang="en-US" sz="1600" dirty="0" smtClean="0"/>
              <a:t>interpreting, </a:t>
            </a:r>
            <a:r>
              <a:rPr lang="en-US" sz="1600" dirty="0"/>
              <a:t>and using data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b="1" dirty="0"/>
              <a:t>Up-to-date basic facts and figures </a:t>
            </a:r>
            <a:r>
              <a:rPr lang="en-US" sz="2000" dirty="0"/>
              <a:t>about archives and archivists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A7DA1B-ECEB-1D49-808F-71568DEB912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corda@archivists.org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3B2EAF-3B27-8747-88EB-D2819A1756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279986-1779-44EA-93BE-1279814C2A7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CEE210-56D6-E749-A3FA-1D99A649B71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23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CORDA Membership 2020-21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71600"/>
            <a:ext cx="7543800" cy="489314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/>
              <a:t>Co-chairs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Jennifer </a:t>
            </a:r>
            <a:r>
              <a:rPr lang="en-US" sz="1400" dirty="0"/>
              <a:t>Gunter King (Emory University</a:t>
            </a:r>
            <a:r>
              <a:rPr lang="en-US" sz="1400" dirty="0"/>
              <a:t>)</a:t>
            </a:r>
            <a:r>
              <a:rPr lang="en-US" sz="1400" dirty="0"/>
              <a:t>		</a:t>
            </a:r>
            <a:r>
              <a:rPr lang="en-US" sz="1400" dirty="0" smtClean="0"/>
              <a:t>	2019-22</a:t>
            </a:r>
            <a:r>
              <a:rPr lang="en-US" sz="1400" dirty="0"/>
              <a:t>	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Erin </a:t>
            </a:r>
            <a:r>
              <a:rPr lang="en-US" sz="1400" dirty="0" err="1"/>
              <a:t>Passehl</a:t>
            </a:r>
            <a:r>
              <a:rPr lang="en-US" sz="1400" dirty="0"/>
              <a:t> </a:t>
            </a:r>
            <a:r>
              <a:rPr lang="en-US" sz="1400" dirty="0" err="1"/>
              <a:t>Stoddart</a:t>
            </a:r>
            <a:r>
              <a:rPr lang="en-US" sz="1400" dirty="0"/>
              <a:t> (University of Oregon</a:t>
            </a:r>
            <a:r>
              <a:rPr lang="en-US" sz="1400" dirty="0" smtClean="0"/>
              <a:t>)		2020-23</a:t>
            </a:r>
            <a:endParaRPr lang="en-US" sz="1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/>
              <a:t>Members</a:t>
            </a:r>
            <a:r>
              <a:rPr lang="en-US" sz="1400" dirty="0"/>
              <a:t>	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Sarah </a:t>
            </a:r>
            <a:r>
              <a:rPr lang="en-US" sz="1400" dirty="0"/>
              <a:t>Buchanan (University of Missouri Columbia</a:t>
            </a:r>
            <a:r>
              <a:rPr lang="en-US" sz="1400" dirty="0" smtClean="0"/>
              <a:t>) 		2019-21</a:t>
            </a:r>
            <a:r>
              <a:rPr lang="en-US" sz="1400" dirty="0"/>
              <a:t>	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Cristina </a:t>
            </a:r>
            <a:r>
              <a:rPr lang="en-US" sz="1400" dirty="0" err="1"/>
              <a:t>Horak</a:t>
            </a:r>
            <a:r>
              <a:rPr lang="en-US" sz="1400" dirty="0"/>
              <a:t> (Federal Reserve, Dallas)			2019-21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Dennis Meissner (retired)				2019-21	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Sarah Pratt (Simmons GLSIS)				2019-21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400" dirty="0"/>
              <a:t>Chris Marino (University of California Berkeley)		2019-22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Gwendolyn </a:t>
            </a:r>
            <a:r>
              <a:rPr lang="en-US" sz="1400" dirty="0"/>
              <a:t>Higgins (University of </a:t>
            </a:r>
            <a:r>
              <a:rPr lang="en-US" sz="1400" dirty="0"/>
              <a:t>Alaska Anchorage</a:t>
            </a:r>
            <a:r>
              <a:rPr lang="en-US" sz="1400" dirty="0" smtClean="0"/>
              <a:t>)		2020-23</a:t>
            </a:r>
            <a:endParaRPr lang="en-US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Emily </a:t>
            </a:r>
            <a:r>
              <a:rPr lang="en-US" sz="1400" dirty="0" err="1"/>
              <a:t>Lapworth</a:t>
            </a:r>
            <a:r>
              <a:rPr lang="en-US" sz="1400" dirty="0"/>
              <a:t> (University of Nevada, Las Vegas</a:t>
            </a:r>
            <a:r>
              <a:rPr lang="en-US" sz="1400" dirty="0" smtClean="0"/>
              <a:t>)		2020-23</a:t>
            </a:r>
            <a:endParaRPr lang="en-US" sz="1400" dirty="0"/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1400" dirty="0" smtClean="0"/>
              <a:t>Early-career </a:t>
            </a:r>
            <a:r>
              <a:rPr lang="en-US" sz="1400" dirty="0"/>
              <a:t>archivist: Mary Biddle (Smith College</a:t>
            </a:r>
            <a:r>
              <a:rPr lang="en-US" sz="1400" dirty="0" smtClean="0"/>
              <a:t>)		2020-21</a:t>
            </a:r>
            <a:endParaRPr lang="en-US" sz="1400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/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 smtClean="0"/>
              <a:t>Ex Officio and Liaison Members</a:t>
            </a:r>
            <a:endParaRPr lang="en-US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Paul Conway (University of Michigan) – Emeritus		2020-21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Nance McGovern (MIT) – Research Forum Coordination	2019-22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Nancy Beaumont (SAA) – Executive Director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 smtClean="0"/>
              <a:t>SAA Council: </a:t>
            </a:r>
            <a:r>
              <a:rPr lang="en-US" sz="1400" dirty="0"/>
              <a:t>Ricky </a:t>
            </a:r>
            <a:r>
              <a:rPr lang="en-US" sz="1400" dirty="0"/>
              <a:t>Punzalan (University of </a:t>
            </a:r>
            <a:r>
              <a:rPr lang="en-US" sz="1400" dirty="0"/>
              <a:t>Michigan)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US" sz="1400" dirty="0"/>
              <a:t>SAA Education </a:t>
            </a:r>
            <a:r>
              <a:rPr lang="en-US" sz="1400" dirty="0" smtClean="0"/>
              <a:t>Committee: </a:t>
            </a:r>
            <a:r>
              <a:rPr lang="en-US" sz="1400" dirty="0" err="1"/>
              <a:t>tbd</a:t>
            </a:r>
            <a:r>
              <a:rPr lang="en-US" sz="1400" dirty="0"/>
              <a:t>				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04800" y="6287242"/>
            <a:ext cx="2895600" cy="457200"/>
          </a:xfrm>
        </p:spPr>
        <p:txBody>
          <a:bodyPr/>
          <a:lstStyle/>
          <a:p>
            <a:pPr algn="l"/>
            <a:r>
              <a:rPr lang="en-US" sz="1200" dirty="0" smtClean="0"/>
              <a:t>5 August 2020</a:t>
            </a:r>
            <a:endParaRPr lang="en-US" sz="12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05200" y="6264748"/>
            <a:ext cx="2133600" cy="457200"/>
          </a:xfrm>
        </p:spPr>
        <p:txBody>
          <a:bodyPr/>
          <a:lstStyle/>
          <a:p>
            <a:pPr algn="ctr"/>
            <a:r>
              <a:rPr lang="en-US" dirty="0" smtClean="0"/>
              <a:t>corda@archivists.org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277717"/>
            <a:ext cx="2133600" cy="476250"/>
          </a:xfrm>
        </p:spPr>
        <p:txBody>
          <a:bodyPr/>
          <a:lstStyle/>
          <a:p>
            <a:pPr algn="r"/>
            <a:fld id="{3A98EE3D-8CD1-4C3F-BD1C-C98C9596463C}" type="slidenum">
              <a:rPr lang="en-US" b="1" smtClean="0"/>
              <a:pPr algn="r"/>
              <a:t>5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3506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583874" y="2055669"/>
            <a:ext cx="3955473" cy="2897332"/>
            <a:chOff x="665019" y="827425"/>
            <a:chExt cx="7499926" cy="5668047"/>
          </a:xfrm>
        </p:grpSpPr>
        <p:sp>
          <p:nvSpPr>
            <p:cNvPr id="8" name="Freeform 7"/>
            <p:cNvSpPr/>
            <p:nvPr/>
          </p:nvSpPr>
          <p:spPr>
            <a:xfrm>
              <a:off x="1588654" y="2265218"/>
              <a:ext cx="5652654" cy="1354668"/>
            </a:xfrm>
            <a:custGeom>
              <a:avLst/>
              <a:gdLst>
                <a:gd name="connsiteX0" fmla="*/ 0 w 5652654"/>
                <a:gd name="connsiteY0" fmla="*/ 1354666 h 1354666"/>
                <a:gd name="connsiteX1" fmla="*/ 942102 w 5652654"/>
                <a:gd name="connsiteY1" fmla="*/ 0 h 1354666"/>
                <a:gd name="connsiteX2" fmla="*/ 4710552 w 5652654"/>
                <a:gd name="connsiteY2" fmla="*/ 0 h 1354666"/>
                <a:gd name="connsiteX3" fmla="*/ 5652654 w 5652654"/>
                <a:gd name="connsiteY3" fmla="*/ 1354666 h 1354666"/>
                <a:gd name="connsiteX4" fmla="*/ 0 w 5652654"/>
                <a:gd name="connsiteY4" fmla="*/ 1354666 h 13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2654" h="1354666">
                  <a:moveTo>
                    <a:pt x="5652654" y="1"/>
                  </a:moveTo>
                  <a:lnTo>
                    <a:pt x="4710552" y="1354665"/>
                  </a:lnTo>
                  <a:lnTo>
                    <a:pt x="942102" y="1354665"/>
                  </a:lnTo>
                  <a:lnTo>
                    <a:pt x="0" y="1"/>
                  </a:lnTo>
                  <a:lnTo>
                    <a:pt x="5652654" y="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6201" tIns="34291" rIns="776201" bIns="34291" numCol="1" spcCol="1270" anchor="ctr" anchorCtr="0">
              <a:noAutofit/>
            </a:bodyPr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>
                  <a:solidFill>
                    <a:schemeClr val="tx1"/>
                  </a:solidFill>
                </a:rPr>
                <a:t>Society of American Archivists</a:t>
              </a:r>
            </a:p>
          </p:txBody>
        </p:sp>
        <p:sp>
          <p:nvSpPr>
            <p:cNvPr id="9" name="Freeform 8"/>
            <p:cNvSpPr/>
            <p:nvPr/>
          </p:nvSpPr>
          <p:spPr>
            <a:xfrm>
              <a:off x="2530763" y="3703012"/>
              <a:ext cx="3768436" cy="1354667"/>
            </a:xfrm>
            <a:custGeom>
              <a:avLst/>
              <a:gdLst>
                <a:gd name="connsiteX0" fmla="*/ 0 w 3768436"/>
                <a:gd name="connsiteY0" fmla="*/ 1354666 h 1354666"/>
                <a:gd name="connsiteX1" fmla="*/ 942102 w 3768436"/>
                <a:gd name="connsiteY1" fmla="*/ 0 h 1354666"/>
                <a:gd name="connsiteX2" fmla="*/ 2826334 w 3768436"/>
                <a:gd name="connsiteY2" fmla="*/ 0 h 1354666"/>
                <a:gd name="connsiteX3" fmla="*/ 3768436 w 3768436"/>
                <a:gd name="connsiteY3" fmla="*/ 1354666 h 1354666"/>
                <a:gd name="connsiteX4" fmla="*/ 0 w 3768436"/>
                <a:gd name="connsiteY4" fmla="*/ 1354666 h 13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768436" h="1354666">
                  <a:moveTo>
                    <a:pt x="3768436" y="1"/>
                  </a:moveTo>
                  <a:lnTo>
                    <a:pt x="2826334" y="1354665"/>
                  </a:lnTo>
                  <a:lnTo>
                    <a:pt x="942102" y="1354665"/>
                  </a:lnTo>
                  <a:lnTo>
                    <a:pt x="0" y="1"/>
                  </a:lnTo>
                  <a:lnTo>
                    <a:pt x="3768436" y="1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28898" tIns="34290" rIns="528897" bIns="34291" numCol="1" spcCol="1270" anchor="ctr" anchorCtr="0">
              <a:noAutofit/>
            </a:bodyPr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>
                  <a:solidFill>
                    <a:schemeClr val="tx1"/>
                  </a:solidFill>
                </a:rPr>
                <a:t>Regional</a:t>
              </a:r>
            </a:p>
          </p:txBody>
        </p:sp>
        <p:sp>
          <p:nvSpPr>
            <p:cNvPr id="10" name="Freeform 9"/>
            <p:cNvSpPr/>
            <p:nvPr/>
          </p:nvSpPr>
          <p:spPr>
            <a:xfrm>
              <a:off x="3472871" y="5140805"/>
              <a:ext cx="1884219" cy="1354667"/>
            </a:xfrm>
            <a:custGeom>
              <a:avLst/>
              <a:gdLst>
                <a:gd name="connsiteX0" fmla="*/ 0 w 1884218"/>
                <a:gd name="connsiteY0" fmla="*/ 1354666 h 1354666"/>
                <a:gd name="connsiteX1" fmla="*/ 942102 w 1884218"/>
                <a:gd name="connsiteY1" fmla="*/ 0 h 1354666"/>
                <a:gd name="connsiteX2" fmla="*/ 942116 w 1884218"/>
                <a:gd name="connsiteY2" fmla="*/ 0 h 1354666"/>
                <a:gd name="connsiteX3" fmla="*/ 1884218 w 1884218"/>
                <a:gd name="connsiteY3" fmla="*/ 1354666 h 1354666"/>
                <a:gd name="connsiteX4" fmla="*/ 0 w 1884218"/>
                <a:gd name="connsiteY4" fmla="*/ 1354666 h 1354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84218" h="1354666">
                  <a:moveTo>
                    <a:pt x="1884218" y="0"/>
                  </a:moveTo>
                  <a:lnTo>
                    <a:pt x="942116" y="1354666"/>
                  </a:lnTo>
                  <a:lnTo>
                    <a:pt x="942102" y="1354666"/>
                  </a:lnTo>
                  <a:lnTo>
                    <a:pt x="0" y="0"/>
                  </a:lnTo>
                  <a:lnTo>
                    <a:pt x="1884218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4291" tIns="34290" rIns="34290" bIns="34291" numCol="1" spcCol="1270" anchor="ctr" anchorCtr="0">
              <a:noAutofit/>
            </a:bodyPr>
            <a:lstStyle/>
            <a:p>
              <a:pPr algn="ctr" defTabSz="1200150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i="1" dirty="0">
                  <a:solidFill>
                    <a:schemeClr val="tx1"/>
                  </a:solidFill>
                </a:rPr>
                <a:t>I/I</a:t>
              </a:r>
            </a:p>
          </p:txBody>
        </p:sp>
        <p:sp>
          <p:nvSpPr>
            <p:cNvPr id="4" name="Trapezoid 3"/>
            <p:cNvSpPr/>
            <p:nvPr/>
          </p:nvSpPr>
          <p:spPr>
            <a:xfrm rot="10800000">
              <a:off x="665019" y="827425"/>
              <a:ext cx="7499926" cy="1354666"/>
            </a:xfrm>
            <a:prstGeom prst="trapezoid">
              <a:avLst>
                <a:gd name="adj" fmla="val 69545"/>
              </a:avLst>
            </a:prstGeom>
            <a:solidFill>
              <a:schemeClr val="bg1">
                <a:lumMod val="65000"/>
              </a:schemeClr>
            </a:solidFill>
            <a:ln w="28575">
              <a:solidFill>
                <a:schemeClr val="tx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" name="Trapezoid 4"/>
            <p:cNvSpPr txBox="1"/>
            <p:nvPr/>
          </p:nvSpPr>
          <p:spPr>
            <a:xfrm>
              <a:off x="2106350" y="1032549"/>
              <a:ext cx="4617259" cy="944418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 w="28575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1913" tIns="61913" rIns="61913" bIns="61913" numCol="1" spcCol="1270" anchor="ctr" anchorCtr="0">
              <a:noAutofit/>
            </a:bodyPr>
            <a:lstStyle/>
            <a:p>
              <a:pPr algn="ctr" defTabSz="2166938">
                <a:lnSpc>
                  <a:spcPct val="90000"/>
                </a:lnSpc>
                <a:spcAft>
                  <a:spcPct val="35000"/>
                </a:spcAft>
              </a:pPr>
              <a:r>
                <a:rPr lang="en-US" sz="1400" b="1" dirty="0">
                  <a:solidFill>
                    <a:schemeClr val="tx1"/>
                  </a:solidFill>
                </a:rPr>
                <a:t>Archival Profession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27936" y="2265114"/>
            <a:ext cx="22493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Data of wide national interest, </a:t>
            </a:r>
          </a:p>
          <a:p>
            <a:pPr algn="ctr"/>
            <a:r>
              <a:rPr lang="en-US" sz="1200" dirty="0"/>
              <a:t>reusable or generalizable, or </a:t>
            </a:r>
          </a:p>
          <a:p>
            <a:pPr algn="ctr"/>
            <a:r>
              <a:rPr lang="en-US" sz="1200" dirty="0"/>
              <a:t>cross-categorical**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18258" y="664003"/>
            <a:ext cx="7886700" cy="495082"/>
          </a:xfrm>
        </p:spPr>
        <p:txBody>
          <a:bodyPr>
            <a:normAutofit/>
          </a:bodyPr>
          <a:lstStyle/>
          <a:p>
            <a:pPr algn="ctr"/>
            <a:r>
              <a:rPr lang="en-US" sz="2400" dirty="0"/>
              <a:t>SAA Data Repository Collection Framework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6923" y="3652521"/>
            <a:ext cx="25122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Data gathered by and for regional </a:t>
            </a:r>
          </a:p>
          <a:p>
            <a:pPr algn="ctr"/>
            <a:r>
              <a:rPr lang="en-US" sz="1200" dirty="0"/>
              <a:t>archival organizations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61826" y="4387477"/>
            <a:ext cx="2932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Data gathered by archival </a:t>
            </a:r>
            <a:r>
              <a:rPr lang="en-US" sz="1200" u="sng" dirty="0"/>
              <a:t>Institutions</a:t>
            </a:r>
            <a:r>
              <a:rPr lang="en-US" sz="1200" dirty="0"/>
              <a:t> or </a:t>
            </a:r>
          </a:p>
          <a:p>
            <a:pPr algn="ctr"/>
            <a:r>
              <a:rPr lang="en-US" sz="1200" u="sng" dirty="0"/>
              <a:t>Individuals</a:t>
            </a:r>
            <a:r>
              <a:rPr lang="en-US" sz="1200" dirty="0"/>
              <a:t> for focused purposes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28336" y="2917565"/>
            <a:ext cx="2574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Data gathered by and for sections, </a:t>
            </a:r>
          </a:p>
          <a:p>
            <a:pPr algn="ctr"/>
            <a:r>
              <a:rPr lang="en-US" sz="1200" dirty="0"/>
              <a:t>committees, or task forces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58480" y="4385381"/>
            <a:ext cx="22781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Archival Metrics data; a user </a:t>
            </a:r>
          </a:p>
          <a:p>
            <a:pPr algn="ctr"/>
            <a:r>
              <a:rPr lang="en-US" sz="1200" dirty="0"/>
              <a:t>study; processing costs study; </a:t>
            </a:r>
          </a:p>
          <a:p>
            <a:pPr algn="ctr"/>
            <a:r>
              <a:rPr lang="en-US" sz="1200" dirty="0"/>
              <a:t>dissertation data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555349" y="3692917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Membership survey; </a:t>
            </a:r>
          </a:p>
          <a:p>
            <a:pPr algn="ctr"/>
            <a:r>
              <a:rPr lang="en-US" sz="1200" dirty="0"/>
              <a:t>repository collection data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52220" y="2813691"/>
            <a:ext cx="26938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RAO section member survey; MPLP </a:t>
            </a:r>
          </a:p>
          <a:p>
            <a:pPr algn="ctr"/>
            <a:r>
              <a:rPr lang="en-US" sz="1200" dirty="0"/>
              <a:t>backlog study; Research Forum </a:t>
            </a:r>
          </a:p>
          <a:p>
            <a:pPr algn="ctr"/>
            <a:r>
              <a:rPr lang="en-US" sz="1200" dirty="0"/>
              <a:t>presentations; data from AA articles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539514" y="2272595"/>
            <a:ext cx="23258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/>
              <a:t>A*Census (2004); A*Census 2; </a:t>
            </a:r>
          </a:p>
          <a:p>
            <a:pPr algn="ctr"/>
            <a:r>
              <a:rPr lang="en-US" sz="1200" dirty="0"/>
              <a:t>salary surveys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489695" y="1500653"/>
            <a:ext cx="41438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Datasets + Documentation + Analyses/Reports</a:t>
            </a:r>
            <a:endParaRPr lang="en-US" sz="1400" b="1" i="1" dirty="0"/>
          </a:p>
        </p:txBody>
      </p:sp>
      <p:sp>
        <p:nvSpPr>
          <p:cNvPr id="23" name="TextBox 22"/>
          <p:cNvSpPr txBox="1"/>
          <p:nvPr/>
        </p:nvSpPr>
        <p:spPr>
          <a:xfrm>
            <a:off x="1128093" y="1988114"/>
            <a:ext cx="11095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Categories</a:t>
            </a:r>
            <a:endParaRPr lang="en-US" sz="1400" b="1" i="1" dirty="0"/>
          </a:p>
        </p:txBody>
      </p:sp>
      <p:sp>
        <p:nvSpPr>
          <p:cNvPr id="24" name="TextBox 23"/>
          <p:cNvSpPr txBox="1"/>
          <p:nvPr/>
        </p:nvSpPr>
        <p:spPr>
          <a:xfrm>
            <a:off x="7178655" y="1964818"/>
            <a:ext cx="10214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Examples</a:t>
            </a:r>
            <a:endParaRPr lang="en-US" sz="1400" b="1" i="1" dirty="0"/>
          </a:p>
        </p:txBody>
      </p:sp>
      <p:sp>
        <p:nvSpPr>
          <p:cNvPr id="25" name="TextBox 24"/>
          <p:cNvSpPr txBox="1"/>
          <p:nvPr/>
        </p:nvSpPr>
        <p:spPr>
          <a:xfrm>
            <a:off x="521335" y="5206192"/>
            <a:ext cx="548900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** data that applies across professional norms, institutional practice, and individual status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5</a:t>
            </a:r>
            <a:r>
              <a:rPr lang="en-US" dirty="0" smtClean="0"/>
              <a:t> </a:t>
            </a:r>
            <a:r>
              <a:rPr lang="en-US" dirty="0"/>
              <a:t>August </a:t>
            </a:r>
            <a:r>
              <a:rPr lang="en-US" dirty="0" smtClean="0"/>
              <a:t>2020</a:t>
            </a:r>
            <a:endParaRPr lang="en-US" dirty="0"/>
          </a:p>
        </p:txBody>
      </p:sp>
      <p:sp>
        <p:nvSpPr>
          <p:cNvPr id="26" name="Footer Placeholder 2"/>
          <p:cNvSpPr txBox="1">
            <a:spLocks/>
          </p:cNvSpPr>
          <p:nvPr/>
        </p:nvSpPr>
        <p:spPr bwMode="auto">
          <a:xfrm>
            <a:off x="3124200" y="62452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mtClean="0"/>
              <a:t>corda@archivists.org</a:t>
            </a:r>
            <a:endParaRPr lang="en-US" dirty="0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277717"/>
            <a:ext cx="2133600" cy="476250"/>
          </a:xfrm>
        </p:spPr>
        <p:txBody>
          <a:bodyPr/>
          <a:lstStyle/>
          <a:p>
            <a:pPr algn="r"/>
            <a:fld id="{3A98EE3D-8CD1-4C3F-BD1C-C98C9596463C}" type="slidenum">
              <a:rPr lang="en-US" b="1" smtClean="0"/>
              <a:pPr algn="r"/>
              <a:t>6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751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Research Beyond CORDA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/>
          <a:lstStyle/>
          <a:p>
            <a:r>
              <a:rPr lang="en-US" sz="2200" dirty="0" smtClean="0"/>
              <a:t>Continuing value of research and assessment</a:t>
            </a:r>
          </a:p>
          <a:p>
            <a:pPr lvl="1"/>
            <a:r>
              <a:rPr lang="en-US" sz="1600" dirty="0" smtClean="0"/>
              <a:t>Value of educational: Conveyance of archival perspectives, knowledge and skills</a:t>
            </a:r>
          </a:p>
          <a:p>
            <a:pPr lvl="1"/>
            <a:r>
              <a:rPr lang="en-US" sz="1600" dirty="0" smtClean="0"/>
              <a:t>Value of the individual: Status of archivists in the context of organized work</a:t>
            </a:r>
          </a:p>
          <a:p>
            <a:pPr lvl="1"/>
            <a:r>
              <a:rPr lang="en-US" sz="1600" dirty="0" smtClean="0"/>
              <a:t>Value to society: Meaning and impact of archives and archival work</a:t>
            </a:r>
          </a:p>
          <a:p>
            <a:r>
              <a:rPr lang="en-US" dirty="0" smtClean="0"/>
              <a:t>Strategic partnership with SAA Research Forum</a:t>
            </a:r>
          </a:p>
          <a:p>
            <a:pPr lvl="1"/>
            <a:r>
              <a:rPr lang="en-US" sz="1600" dirty="0" smtClean="0"/>
              <a:t>Beyond reports: explicit articulation of knowledge needs</a:t>
            </a:r>
          </a:p>
          <a:p>
            <a:pPr lvl="1"/>
            <a:r>
              <a:rPr lang="en-US" sz="1600" dirty="0" smtClean="0"/>
              <a:t>Beyond the basics: build the research skills of archivists</a:t>
            </a:r>
            <a:endParaRPr lang="en-US" sz="1600" dirty="0"/>
          </a:p>
          <a:p>
            <a:r>
              <a:rPr lang="en-US" sz="2200" dirty="0" smtClean="0"/>
              <a:t>A pitch for the evaluation of archival programs/services</a:t>
            </a:r>
          </a:p>
          <a:p>
            <a:pPr lvl="1"/>
            <a:r>
              <a:rPr lang="en-US" sz="1600" u="sng" dirty="0"/>
              <a:t>Principles-based </a:t>
            </a:r>
            <a:r>
              <a:rPr lang="en-US" sz="1600" dirty="0"/>
              <a:t>– requiring a framework of issues but no explicit </a:t>
            </a:r>
            <a:r>
              <a:rPr lang="en-US" sz="1600" dirty="0" smtClean="0"/>
              <a:t>agenda </a:t>
            </a:r>
            <a:endParaRPr lang="en-US" sz="1600" dirty="0"/>
          </a:p>
          <a:p>
            <a:pPr lvl="1"/>
            <a:r>
              <a:rPr lang="en-US" sz="1600" u="sng" dirty="0"/>
              <a:t>Bottom up </a:t>
            </a:r>
            <a:r>
              <a:rPr lang="en-US" sz="1600" dirty="0"/>
              <a:t>– finding priorities from the needs of </a:t>
            </a:r>
            <a:r>
              <a:rPr lang="en-US" sz="1600" dirty="0" smtClean="0"/>
              <a:t>practicing professionals</a:t>
            </a:r>
            <a:endParaRPr lang="en-US" sz="1600" dirty="0"/>
          </a:p>
          <a:p>
            <a:pPr lvl="1"/>
            <a:r>
              <a:rPr lang="en-US" sz="1600" u="sng" dirty="0" smtClean="0"/>
              <a:t>Collaboration between practitioners and academics</a:t>
            </a:r>
          </a:p>
          <a:p>
            <a:pPr lvl="2"/>
            <a:r>
              <a:rPr lang="en-US" sz="1400" dirty="0" smtClean="0"/>
              <a:t>Modeled </a:t>
            </a:r>
            <a:r>
              <a:rPr lang="en-US" sz="1400" dirty="0"/>
              <a:t>on the research-clinic system </a:t>
            </a:r>
            <a:r>
              <a:rPr lang="en-US" sz="1400" dirty="0" smtClean="0"/>
              <a:t>in medicine and public health</a:t>
            </a:r>
            <a:endParaRPr lang="en-US" sz="1400" dirty="0"/>
          </a:p>
          <a:p>
            <a:pPr lvl="2"/>
            <a:r>
              <a:rPr lang="en-US" sz="1400" dirty="0" smtClean="0"/>
              <a:t>Respectful, Realistic, Pragmatic, Strategic</a:t>
            </a:r>
          </a:p>
          <a:p>
            <a:pPr lvl="1"/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corda@archivists.org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5A7C6A-3CDE-4C63-B857-FD119403A0D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930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620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>
            <a:noAutofit/>
          </a:bodyPr>
          <a:lstStyle/>
          <a:p>
            <a:r>
              <a:rPr lang="en-US" sz="1200" dirty="0"/>
              <a:t>SAA. (1980). “Report of the Task Force on Institutional Evaluation.” </a:t>
            </a:r>
            <a:r>
              <a:rPr lang="en-US" sz="1200" i="1" dirty="0"/>
              <a:t>SAA Newsletter</a:t>
            </a:r>
            <a:r>
              <a:rPr lang="en-US" sz="1200" dirty="0"/>
              <a:t>, January 1980, pp. 7-14. </a:t>
            </a:r>
            <a:r>
              <a:rPr lang="en-US" sz="1200" u="sng" dirty="0">
                <a:hlinkClick r:id="rId3"/>
              </a:rPr>
              <a:t>https://www2.archivists.org/node/21118</a:t>
            </a:r>
            <a:endParaRPr lang="en-US" sz="1200" dirty="0"/>
          </a:p>
          <a:p>
            <a:r>
              <a:rPr lang="en-US" sz="1200" dirty="0" smtClean="0"/>
              <a:t>Conway</a:t>
            </a:r>
            <a:r>
              <a:rPr lang="en-US" sz="1200" dirty="0"/>
              <a:t>, Paul. (1987). “Perspectives on Archival Resources: The 1985 Census of Archival Institutions.” </a:t>
            </a:r>
            <a:r>
              <a:rPr lang="en-US" sz="1200" i="1" dirty="0"/>
              <a:t>American Archivist</a:t>
            </a:r>
            <a:r>
              <a:rPr lang="en-US" sz="1200" dirty="0"/>
              <a:t> 50 (2): 174-191.</a:t>
            </a:r>
          </a:p>
          <a:p>
            <a:r>
              <a:rPr lang="en-US" sz="1200" dirty="0"/>
              <a:t>Palm, Charles. (1988). “Introduction to Archival Research Agendas.” </a:t>
            </a:r>
            <a:r>
              <a:rPr lang="en-US" sz="1200" i="1" dirty="0"/>
              <a:t>American Archivist</a:t>
            </a:r>
            <a:r>
              <a:rPr lang="en-US" sz="1200" dirty="0"/>
              <a:t> 51 (1-2): 23-27. </a:t>
            </a:r>
            <a:r>
              <a:rPr lang="en-US" sz="1200" dirty="0">
                <a:hlinkClick r:id="rId4"/>
              </a:rPr>
              <a:t>https://doi.org/10.17723/aarc.51.1-2.07354605rx7ll465</a:t>
            </a:r>
            <a:r>
              <a:rPr lang="en-US" sz="1200" dirty="0"/>
              <a:t> </a:t>
            </a:r>
          </a:p>
          <a:p>
            <a:r>
              <a:rPr lang="en-US" sz="1200" dirty="0" smtClean="0"/>
              <a:t>McCarthy</a:t>
            </a:r>
            <a:r>
              <a:rPr lang="en-US" sz="1200" dirty="0"/>
              <a:t>, Paul H. (ed.). (1989). </a:t>
            </a:r>
            <a:r>
              <a:rPr lang="en-US" sz="1200" i="1" dirty="0"/>
              <a:t>Archives Assessment and Planning Workbook.</a:t>
            </a:r>
            <a:r>
              <a:rPr lang="en-US" sz="1200" dirty="0"/>
              <a:t> Chicago: Society of American Archivists. </a:t>
            </a:r>
            <a:r>
              <a:rPr lang="en-US" sz="1200" u="sng" dirty="0">
                <a:hlinkClick r:id="rId5"/>
              </a:rPr>
              <a:t>https://www2.archivists.org/sites/all/files/ArchivesAssessPlanWkbkAug2010.pdf</a:t>
            </a:r>
            <a:r>
              <a:rPr lang="en-US" sz="1200" dirty="0"/>
              <a:t> </a:t>
            </a:r>
          </a:p>
          <a:p>
            <a:r>
              <a:rPr lang="en-US" sz="1200" dirty="0" smtClean="0"/>
              <a:t>Cox</a:t>
            </a:r>
            <a:r>
              <a:rPr lang="en-US" sz="1200" dirty="0"/>
              <a:t>, Richard. (1994). “An Analysis of Archival Research, 1970-92, and the Role and Function of the American Archivist.” </a:t>
            </a:r>
            <a:r>
              <a:rPr lang="en-US" sz="1200" i="1" dirty="0"/>
              <a:t>American Archivist</a:t>
            </a:r>
            <a:r>
              <a:rPr lang="en-US" sz="1200" dirty="0"/>
              <a:t> 57 (2): 278-288. </a:t>
            </a:r>
          </a:p>
          <a:p>
            <a:r>
              <a:rPr lang="en-US" sz="1200" dirty="0" smtClean="0"/>
              <a:t>SAA</a:t>
            </a:r>
            <a:r>
              <a:rPr lang="en-US" sz="1200" dirty="0"/>
              <a:t>. (1994). </a:t>
            </a:r>
            <a:r>
              <a:rPr lang="en-US" sz="1200" i="1" dirty="0"/>
              <a:t>Guidelines for Evaluation of Archival Institutions</a:t>
            </a:r>
            <a:r>
              <a:rPr lang="en-US" sz="1200" dirty="0"/>
              <a:t>. </a:t>
            </a:r>
            <a:r>
              <a:rPr lang="en-US" sz="1200" u="sng" dirty="0">
                <a:hlinkClick r:id="rId6"/>
              </a:rPr>
              <a:t>https://www2.archivists.org/groups/standards-committee/guidelines-for-evaluation-of-archival-institutions</a:t>
            </a:r>
            <a:r>
              <a:rPr lang="en-US" sz="1200" dirty="0"/>
              <a:t> </a:t>
            </a:r>
          </a:p>
          <a:p>
            <a:r>
              <a:rPr lang="en-US" sz="1200" dirty="0" err="1"/>
              <a:t>Duranti</a:t>
            </a:r>
            <a:r>
              <a:rPr lang="en-US" sz="1200" dirty="0"/>
              <a:t>, Luciana. (2000). </a:t>
            </a:r>
            <a:r>
              <a:rPr lang="en-US" sz="1200" dirty="0" smtClean="0"/>
              <a:t>“The </a:t>
            </a:r>
            <a:r>
              <a:rPr lang="en-US" sz="1200" dirty="0"/>
              <a:t>Society of American Archivists and Graduate Archival Education: A Sneak Preview of Future </a:t>
            </a:r>
            <a:r>
              <a:rPr lang="en-US" sz="1200" dirty="0" smtClean="0"/>
              <a:t>Directions.” </a:t>
            </a:r>
            <a:r>
              <a:rPr lang="en-US" sz="1200" i="1" dirty="0" smtClean="0"/>
              <a:t>American Archivist </a:t>
            </a:r>
            <a:r>
              <a:rPr lang="en-US" sz="1200" dirty="0" smtClean="0"/>
              <a:t>63 (2): 237-42.</a:t>
            </a:r>
            <a:endParaRPr lang="en-US" sz="1200" dirty="0"/>
          </a:p>
          <a:p>
            <a:r>
              <a:rPr lang="en-US" sz="1200" dirty="0" smtClean="0"/>
              <a:t>Gilliland</a:t>
            </a:r>
            <a:r>
              <a:rPr lang="en-US" sz="1200" dirty="0"/>
              <a:t>, Anne, </a:t>
            </a:r>
            <a:r>
              <a:rPr lang="en-US" sz="1200" dirty="0" err="1"/>
              <a:t>McKemmish</a:t>
            </a:r>
            <a:r>
              <a:rPr lang="en-US" sz="1200" dirty="0"/>
              <a:t>, Sue M., &amp; Lau, Andrew J. (2017). </a:t>
            </a:r>
            <a:r>
              <a:rPr lang="en-US" sz="1200" i="1" dirty="0"/>
              <a:t>Research in the Archival Multiverse</a:t>
            </a:r>
            <a:r>
              <a:rPr lang="en-US" sz="1200" dirty="0"/>
              <a:t>. Clayton Victoria AUS: Monash University Publishing. </a:t>
            </a:r>
            <a:r>
              <a:rPr lang="en-US" sz="1200" dirty="0">
                <a:hlinkClick r:id="rId7"/>
              </a:rPr>
              <a:t>https://library.oapen.org/handle/20.500.12657/31429</a:t>
            </a:r>
            <a:r>
              <a:rPr lang="en-US" sz="1200" dirty="0"/>
              <a:t> </a:t>
            </a:r>
          </a:p>
          <a:p>
            <a:endParaRPr lang="en-US" sz="1200" dirty="0" smtClean="0"/>
          </a:p>
          <a:p>
            <a:r>
              <a:rPr lang="en-US" sz="1200" dirty="0" smtClean="0"/>
              <a:t>Meissner</a:t>
            </a:r>
            <a:r>
              <a:rPr lang="en-US" sz="1200" dirty="0"/>
              <a:t>, Dennis. (2017). “Bare Necessities.” </a:t>
            </a:r>
            <a:r>
              <a:rPr lang="en-US" sz="1200" i="1" dirty="0"/>
              <a:t>American Archivist </a:t>
            </a:r>
            <a:r>
              <a:rPr lang="en-US" sz="1200" dirty="0"/>
              <a:t>80 (1): 6-18.</a:t>
            </a:r>
          </a:p>
          <a:p>
            <a:r>
              <a:rPr lang="en-US" sz="1200" dirty="0" smtClean="0"/>
              <a:t>SAA</a:t>
            </a:r>
            <a:r>
              <a:rPr lang="en-US" sz="1200" dirty="0"/>
              <a:t>. (2017). Task Force on Research/Data and Evaluation. Recommendation to Establish a Committee on Research, Data, and Assessment. </a:t>
            </a:r>
            <a:r>
              <a:rPr lang="en-US" sz="1200" u="sng" dirty="0">
                <a:hlinkClick r:id="rId8"/>
              </a:rPr>
              <a:t>https://www2.archivists.org/sites/all/files/1118-IV-A-TF-CORDE_0.pdf</a:t>
            </a:r>
            <a:r>
              <a:rPr lang="en-US" sz="1200" dirty="0"/>
              <a:t> </a:t>
            </a:r>
          </a:p>
          <a:p>
            <a:r>
              <a:rPr lang="en-US" sz="1200" dirty="0"/>
              <a:t>SAA. (2018). Committee on Research, Data, and Assessment. Charge. </a:t>
            </a:r>
            <a:r>
              <a:rPr lang="en-US" sz="1200" u="sng" dirty="0">
                <a:hlinkClick r:id="rId9"/>
              </a:rPr>
              <a:t>https://www2.archivists.org/governance/handbook/section7/groups/Research-Data-Assessment</a:t>
            </a:r>
            <a:r>
              <a:rPr lang="en-US" sz="1200" dirty="0"/>
              <a:t> </a:t>
            </a:r>
          </a:p>
          <a:p>
            <a:pPr marL="0" indent="0">
              <a:buNone/>
            </a:pPr>
            <a:endParaRPr lang="en-US" sz="1200" dirty="0"/>
          </a:p>
          <a:p>
            <a:endParaRPr lang="en-US" sz="11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corda@archivists.org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8279986-1779-44EA-93BE-1279814C2A7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5 August 2020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9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2971800" y="4263957"/>
            <a:ext cx="4343400" cy="460443"/>
          </a:xfrm>
        </p:spPr>
        <p:txBody>
          <a:bodyPr/>
          <a:lstStyle/>
          <a:p>
            <a:r>
              <a:rPr lang="en-US" sz="1800" dirty="0" smtClean="0"/>
              <a:t>Paul Conway, University of Michigan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971800" y="4876800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Email: </a:t>
            </a:r>
            <a:r>
              <a:rPr lang="en-US" dirty="0" smtClean="0">
                <a:hlinkClick r:id="rId2"/>
              </a:rPr>
              <a:t>corda@archivists.org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CORDA microsite: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www2.archivists.org/groups/committee-on-research-data-and-assessment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500128"/>
      </p:ext>
    </p:extLst>
  </p:cSld>
  <p:clrMapOvr>
    <a:masterClrMapping/>
  </p:clrMapOvr>
</p:sld>
</file>

<file path=ppt/theme/theme1.xml><?xml version="1.0" encoding="utf-8"?>
<a:theme xmlns:a="http://schemas.openxmlformats.org/drawingml/2006/main" name="TS102830099">
  <a:themeElements>
    <a:clrScheme name="Office Theme 11">
      <a:dk1>
        <a:srgbClr val="000000"/>
      </a:dk1>
      <a:lt1>
        <a:srgbClr val="FFFFFF"/>
      </a:lt1>
      <a:dk2>
        <a:srgbClr val="000000"/>
      </a:dk2>
      <a:lt2>
        <a:srgbClr val="779F92"/>
      </a:lt2>
      <a:accent1>
        <a:srgbClr val="33CCCC"/>
      </a:accent1>
      <a:accent2>
        <a:srgbClr val="9DC2D7"/>
      </a:accent2>
      <a:accent3>
        <a:srgbClr val="FFFFFF"/>
      </a:accent3>
      <a:accent4>
        <a:srgbClr val="000000"/>
      </a:accent4>
      <a:accent5>
        <a:srgbClr val="ADE2E2"/>
      </a:accent5>
      <a:accent6>
        <a:srgbClr val="8EB0C3"/>
      </a:accent6>
      <a:hlink>
        <a:srgbClr val="006666"/>
      </a:hlink>
      <a:folHlink>
        <a:srgbClr val="CCCCFF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3BAD123-0D6F-45B7-84E5-794ACAD947F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5204</TotalTime>
  <Words>1111</Words>
  <Application>Microsoft Office PowerPoint</Application>
  <PresentationFormat>On-screen Show (4:3)</PresentationFormat>
  <Paragraphs>166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Black</vt:lpstr>
      <vt:lpstr>Calibri</vt:lpstr>
      <vt:lpstr>Times New Roman</vt:lpstr>
      <vt:lpstr>Wingdings</vt:lpstr>
      <vt:lpstr>TS102830099</vt:lpstr>
      <vt:lpstr>SAA Research Forum 2020</vt:lpstr>
      <vt:lpstr>Outline of brief presentation</vt:lpstr>
      <vt:lpstr>Past Waves of Research &amp; Evaluation</vt:lpstr>
      <vt:lpstr>CORDA Priorities (2020-21)</vt:lpstr>
      <vt:lpstr>CORDA Membership 2020-21</vt:lpstr>
      <vt:lpstr>SAA Data Repository Collection Framework</vt:lpstr>
      <vt:lpstr>Future Research Beyond CORDA</vt:lpstr>
      <vt:lpstr>References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pconway</dc:creator>
  <cp:lastModifiedBy>Conway, Paul</cp:lastModifiedBy>
  <cp:revision>81</cp:revision>
  <cp:lastPrinted>2020-08-05T18:25:55Z</cp:lastPrinted>
  <dcterms:created xsi:type="dcterms:W3CDTF">2012-06-19T14:17:44Z</dcterms:created>
  <dcterms:modified xsi:type="dcterms:W3CDTF">2020-08-05T18:31:38Z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TC102037841033</vt:lpwstr>
  </property>
</Properties>
</file>